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61" r:id="rId2"/>
    <p:sldId id="486" r:id="rId3"/>
    <p:sldId id="490" r:id="rId4"/>
    <p:sldId id="489" r:id="rId5"/>
    <p:sldId id="491" r:id="rId6"/>
    <p:sldId id="487" r:id="rId7"/>
    <p:sldId id="352" r:id="rId8"/>
    <p:sldId id="492" r:id="rId9"/>
    <p:sldId id="493" r:id="rId10"/>
    <p:sldId id="494" r:id="rId11"/>
    <p:sldId id="495" r:id="rId12"/>
    <p:sldId id="496" r:id="rId13"/>
    <p:sldId id="468" r:id="rId14"/>
    <p:sldId id="362" r:id="rId15"/>
  </p:sldIdLst>
  <p:sldSz cx="12190413" cy="6859588"/>
  <p:notesSz cx="6797675" cy="987425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44216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88433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32649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76864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721079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265296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809512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353728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ECB"/>
    <a:srgbClr val="FF376D"/>
    <a:srgbClr val="FFA3BB"/>
    <a:srgbClr val="FF5D87"/>
    <a:srgbClr val="FF2568"/>
    <a:srgbClr val="EA0048"/>
    <a:srgbClr val="98002E"/>
    <a:srgbClr val="C4003D"/>
    <a:srgbClr val="ED1A3B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1" autoAdjust="0"/>
    <p:restoredTop sz="94353" autoAdjust="0"/>
  </p:normalViewPr>
  <p:slideViewPr>
    <p:cSldViewPr>
      <p:cViewPr varScale="1">
        <p:scale>
          <a:sx n="115" d="100"/>
          <a:sy n="115" d="100"/>
        </p:scale>
        <p:origin x="396" y="108"/>
      </p:cViewPr>
      <p:guideLst>
        <p:guide orient="horz" pos="2160"/>
        <p:guide pos="2880"/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1950" y="-90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51815" y="1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54" tIns="43777" rIns="87554" bIns="43777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21" y="1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54" tIns="43777" rIns="87554" bIns="43777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4575EE-1CBD-4892-A541-25890A7F7B7E}" type="datetimeFigureOut">
              <a:rPr lang="he-IL"/>
              <a:pPr>
                <a:defRPr/>
              </a:pPr>
              <a:t>י'/שבט/תשפ"א</a:t>
            </a:fld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51815" y="937954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54" tIns="43777" rIns="87554" bIns="43777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21" y="937954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54" tIns="43777" rIns="87554" bIns="43777" numCol="1" anchor="b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010B07-E8BB-4671-9DC5-793AF84BE08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51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815" y="1"/>
            <a:ext cx="2945862" cy="493176"/>
          </a:xfrm>
          <a:prstGeom prst="rect">
            <a:avLst/>
          </a:prstGeom>
        </p:spPr>
        <p:txBody>
          <a:bodyPr vert="horz" lIns="94838" tIns="47419" rIns="94838" bIns="47419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21" y="1"/>
            <a:ext cx="2945862" cy="493176"/>
          </a:xfrm>
          <a:prstGeom prst="rect">
            <a:avLst/>
          </a:prstGeom>
        </p:spPr>
        <p:txBody>
          <a:bodyPr vert="horz" lIns="94838" tIns="47419" rIns="94838" bIns="47419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6AFF3A-9D53-46EA-ABA9-7935486A152A}" type="datetimeFigureOut">
              <a:rPr lang="he-IL"/>
              <a:pPr>
                <a:defRPr/>
              </a:pPr>
              <a:t>י'/שבט/תשפ"א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8" tIns="47419" rIns="94838" bIns="47419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66" y="4689771"/>
            <a:ext cx="5438748" cy="4443184"/>
          </a:xfrm>
          <a:prstGeom prst="rect">
            <a:avLst/>
          </a:prstGeom>
        </p:spPr>
        <p:txBody>
          <a:bodyPr vert="horz" lIns="94838" tIns="47419" rIns="94838" bIns="47419" rtlCol="1">
            <a:normAutofit/>
          </a:bodyPr>
          <a:lstStyle/>
          <a:p>
            <a:pPr lvl="0"/>
            <a:r>
              <a:rPr lang="he-IL" noProof="0" smtClean="0"/>
              <a:t>לחץ כדי לערוך סגנונות טקסט של תבנית בסיס</a:t>
            </a:r>
          </a:p>
          <a:p>
            <a:pPr lvl="1"/>
            <a:r>
              <a:rPr lang="he-IL" noProof="0" smtClean="0"/>
              <a:t>רמה שנייה</a:t>
            </a:r>
          </a:p>
          <a:p>
            <a:pPr lvl="2"/>
            <a:r>
              <a:rPr lang="he-IL" noProof="0" smtClean="0"/>
              <a:t>רמה שלישית</a:t>
            </a:r>
          </a:p>
          <a:p>
            <a:pPr lvl="3"/>
            <a:r>
              <a:rPr lang="he-IL" noProof="0" smtClean="0"/>
              <a:t>רמה רביעית</a:t>
            </a:r>
          </a:p>
          <a:p>
            <a:pPr lvl="4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1815" y="9379542"/>
            <a:ext cx="2945862" cy="493176"/>
          </a:xfrm>
          <a:prstGeom prst="rect">
            <a:avLst/>
          </a:prstGeom>
        </p:spPr>
        <p:txBody>
          <a:bodyPr vert="horz" lIns="94838" tIns="47419" rIns="94838" bIns="47419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21" y="9379542"/>
            <a:ext cx="2945862" cy="493176"/>
          </a:xfrm>
          <a:prstGeom prst="rect">
            <a:avLst/>
          </a:prstGeom>
        </p:spPr>
        <p:txBody>
          <a:bodyPr vert="horz" lIns="94838" tIns="47419" rIns="94838" bIns="47419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622CED-D53C-4C4A-B092-73E2F5DF8CB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0218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16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433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649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864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079" algn="r" defTabSz="1088433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296" algn="r" defTabSz="1088433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512" algn="r" defTabSz="1088433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3728" algn="r" defTabSz="1088433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0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8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8C057-144B-4062-A1BE-C1C1A9D7169E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668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15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01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1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6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e-IL" dirty="0" smtClean="0"/>
              <a:t>לחץ כדי לערוך סגנון </a:t>
            </a:r>
            <a:br>
              <a:rPr lang="he-IL" dirty="0" smtClean="0"/>
            </a:br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/>
              <a:t>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/>
            </a:lvl1pPr>
          </a:lstStyle>
          <a:p>
            <a:pPr lvl="0"/>
            <a:endParaRPr lang="he-IL" dirty="0" smtClean="0"/>
          </a:p>
          <a:p>
            <a:pPr lvl="0"/>
            <a:endParaRPr lang="he-IL" dirty="0" smtClean="0"/>
          </a:p>
          <a:p>
            <a:pPr lvl="0"/>
            <a:endParaRPr lang="he-IL" dirty="0" smtClean="0"/>
          </a:p>
          <a:p>
            <a:pPr lvl="0"/>
            <a:r>
              <a:rPr lang="he-IL" dirty="0" smtClean="0"/>
              <a:t>\</a:t>
            </a:r>
          </a:p>
          <a:p>
            <a:pPr lvl="0"/>
            <a:endParaRPr lang="he-IL" dirty="0" smtClean="0"/>
          </a:p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4591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3945606B-A7A3-4FE6-9EE3-834C5D10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A2FF-D62B-45EB-BF9E-8BA50A592860}" type="datetimeFigureOut">
              <a:rPr lang="he-IL" smtClean="0"/>
              <a:t>י"ב/שבט/תשפ"א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3315007-43D5-404B-BC91-E90B1137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EA9EB96-57F9-4C14-99FF-24F437D6B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83AB-099B-42A4-AB09-F25FFAA548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634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117426"/>
            <a:ext cx="1440160" cy="64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</p:sldLayoutIdLst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544216" algn="ctr" rtl="1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1088433" algn="ctr" rtl="1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632649" algn="ctr" rtl="1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2176864" algn="ctr" rtl="1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408162" indent="-408162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352" indent="-340135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540" indent="-272108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757" indent="-272108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72" indent="-272108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88" indent="-272108" algn="r" defTabSz="1088433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05" indent="-272108" algn="r" defTabSz="1088433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621" indent="-272108" algn="r" defTabSz="1088433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836" indent="-272108" algn="r" defTabSz="1088433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6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33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49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64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79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96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12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28" algn="r" defTabSz="1088433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>
          <a:xfrm>
            <a:off x="-1" y="0"/>
            <a:ext cx="12190413" cy="6886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" y="0"/>
            <a:ext cx="12190415" cy="6886178"/>
          </a:xfrm>
          <a:prstGeom prst="rect">
            <a:avLst/>
          </a:prstGeom>
          <a:gradFill flip="none" rotWithShape="1">
            <a:gsLst>
              <a:gs pos="36140">
                <a:srgbClr val="E0A0AE">
                  <a:alpha val="80000"/>
                </a:srgbClr>
              </a:gs>
              <a:gs pos="0">
                <a:srgbClr val="FF376D">
                  <a:alpha val="97000"/>
                </a:srgbClr>
              </a:gs>
              <a:gs pos="58000">
                <a:srgbClr val="D3CECB">
                  <a:alpha val="55000"/>
                </a:srgbClr>
              </a:gs>
              <a:gs pos="100000">
                <a:srgbClr val="D3CECB">
                  <a:alpha val="4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3574926" y="2053847"/>
            <a:ext cx="7791430" cy="1393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5000"/>
              </a:lnSpc>
            </a:pPr>
            <a:r>
              <a:rPr lang="he-IL" sz="2800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השקעות  </a:t>
            </a:r>
          </a:p>
          <a:p>
            <a:pPr algn="r" rtl="1">
              <a:lnSpc>
                <a:spcPts val="5500"/>
              </a:lnSpc>
            </a:pPr>
            <a:r>
              <a:rPr lang="he-IL" sz="4500" b="1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אגריטק</a:t>
            </a:r>
            <a:r>
              <a:rPr lang="he-IL" sz="4500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- </a:t>
            </a:r>
            <a:r>
              <a:rPr lang="he-IL" sz="4500" b="1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פודטק</a:t>
            </a:r>
            <a:endParaRPr lang="he-IL" sz="4500" b="1" dirty="0" smtClean="0">
              <a:solidFill>
                <a:schemeClr val="bg1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83554" y="3"/>
            <a:ext cx="161904" cy="1743600"/>
            <a:chOff x="10133346" y="3"/>
            <a:chExt cx="161904" cy="1743600"/>
          </a:xfrm>
          <a:solidFill>
            <a:schemeClr val="bg1"/>
          </a:solidFill>
        </p:grpSpPr>
        <p:grpSp>
          <p:nvGrpSpPr>
            <p:cNvPr id="9" name="Group 8"/>
            <p:cNvGrpSpPr/>
            <p:nvPr/>
          </p:nvGrpSpPr>
          <p:grpSpPr>
            <a:xfrm>
              <a:off x="10133346" y="3"/>
              <a:ext cx="161904" cy="1404036"/>
              <a:chOff x="514911" y="0"/>
              <a:chExt cx="121444" cy="1052783"/>
            </a:xfrm>
            <a:grpFill/>
          </p:grpSpPr>
          <p:sp>
            <p:nvSpPr>
              <p:cNvPr id="11" name="Freeform 12"/>
              <p:cNvSpPr>
                <a:spLocks noChangeAspect="1"/>
              </p:cNvSpPr>
              <p:nvPr userDrawn="1"/>
            </p:nvSpPr>
            <p:spPr bwMode="gray">
              <a:xfrm rot="10800000">
                <a:off x="514911" y="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12"/>
              <p:cNvSpPr>
                <a:spLocks noChangeAspect="1"/>
              </p:cNvSpPr>
              <p:nvPr userDrawn="1"/>
            </p:nvSpPr>
            <p:spPr bwMode="gray">
              <a:xfrm rot="10800000">
                <a:off x="514911" y="346868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2"/>
              <p:cNvSpPr>
                <a:spLocks noChangeAspect="1"/>
              </p:cNvSpPr>
              <p:nvPr userDrawn="1"/>
            </p:nvSpPr>
            <p:spPr bwMode="gray">
              <a:xfrm rot="10800000">
                <a:off x="514911" y="59082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Freeform 12"/>
            <p:cNvSpPr>
              <a:spLocks noChangeAspect="1"/>
            </p:cNvSpPr>
            <p:nvPr userDrawn="1"/>
          </p:nvSpPr>
          <p:spPr bwMode="gray">
            <a:xfrm rot="10800000">
              <a:off x="10133346" y="1127510"/>
              <a:ext cx="161904" cy="61609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91427" tIns="45714" rIns="91427" bIns="45714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092439" y="4296457"/>
            <a:ext cx="161904" cy="2575692"/>
            <a:chOff x="10142231" y="4296457"/>
            <a:chExt cx="161904" cy="2575692"/>
          </a:xfrm>
          <a:solidFill>
            <a:schemeClr val="bg1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10142231" y="4740912"/>
              <a:ext cx="161904" cy="2131237"/>
              <a:chOff x="9626415" y="4740912"/>
              <a:chExt cx="161904" cy="2131237"/>
            </a:xfrm>
            <a:grpFill/>
          </p:grpSpPr>
          <p:grpSp>
            <p:nvGrpSpPr>
              <p:cNvPr id="22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31" name="Freeform 30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9626415" y="4740912"/>
                <a:ext cx="161904" cy="2131237"/>
                <a:chOff x="2071115" y="4740912"/>
                <a:chExt cx="161904" cy="2131237"/>
              </a:xfrm>
              <a:grpFill/>
            </p:grpSpPr>
            <p:grpSp>
              <p:nvGrpSpPr>
                <p:cNvPr id="24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28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0" name="Freeform 29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5" name="Group 3"/>
                <p:cNvGrpSpPr/>
                <p:nvPr/>
              </p:nvGrpSpPr>
              <p:grpSpPr>
                <a:xfrm>
                  <a:off x="2071115" y="4740912"/>
                  <a:ext cx="161904" cy="781940"/>
                  <a:chOff x="513955" y="4561944"/>
                  <a:chExt cx="121444" cy="586319"/>
                </a:xfrm>
                <a:grpFill/>
              </p:grpSpPr>
              <p:sp>
                <p:nvSpPr>
                  <p:cNvPr id="26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6" name="Group 15"/>
            <p:cNvGrpSpPr/>
            <p:nvPr/>
          </p:nvGrpSpPr>
          <p:grpSpPr>
            <a:xfrm>
              <a:off x="10142231" y="4296457"/>
              <a:ext cx="161904" cy="1552791"/>
              <a:chOff x="9626415" y="5319358"/>
              <a:chExt cx="161904" cy="1552791"/>
            </a:xfrm>
            <a:grpFill/>
          </p:grpSpPr>
          <p:sp>
            <p:nvSpPr>
              <p:cNvPr id="17" name="Freeform 16"/>
              <p:cNvSpPr>
                <a:spLocks noChangeAspect="1"/>
              </p:cNvSpPr>
              <p:nvPr userDrawn="1"/>
            </p:nvSpPr>
            <p:spPr bwMode="gray">
              <a:xfrm>
                <a:off x="9626415" y="5319358"/>
                <a:ext cx="161904" cy="616094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8" name="Group 3"/>
              <p:cNvGrpSpPr/>
              <p:nvPr/>
            </p:nvGrpSpPr>
            <p:grpSpPr>
              <a:xfrm>
                <a:off x="9626415" y="5782163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19" name="Freeform 18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2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891857"/>
            <a:ext cx="2298643" cy="102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מלבן 6"/>
          <p:cNvSpPr/>
          <p:nvPr/>
        </p:nvSpPr>
        <p:spPr>
          <a:xfrm>
            <a:off x="0" y="5319352"/>
            <a:ext cx="5807174" cy="1078903"/>
          </a:xfrm>
          <a:prstGeom prst="rect">
            <a:avLst/>
          </a:prstGeom>
          <a:solidFill>
            <a:srgbClr val="FF3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10" y="5375354"/>
            <a:ext cx="5501826" cy="841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>
              <a:lnSpc>
                <a:spcPts val="2000"/>
              </a:lnSpc>
            </a:pPr>
            <a:r>
              <a:rPr lang="he-IL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רו"ח דורון </a:t>
            </a:r>
            <a:r>
              <a:rPr lang="he-IL" b="1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אראמי</a:t>
            </a:r>
            <a:r>
              <a:rPr lang="en-US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</a:br>
            <a:r>
              <a:rPr lang="he-IL" sz="15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דירקטור, מנהל המחלקה הכלכלית, </a:t>
            </a:r>
            <a:r>
              <a:rPr lang="he-IL" sz="1500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פודטק</a:t>
            </a:r>
            <a:r>
              <a:rPr lang="he-IL" sz="15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, </a:t>
            </a:r>
            <a:r>
              <a:rPr lang="he-IL" sz="1500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אגריטק</a:t>
            </a:r>
            <a:r>
              <a:rPr lang="he-IL" sz="15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וקנאביס רפואי</a:t>
            </a:r>
          </a:p>
          <a:p>
            <a:pPr algn="ctr" rtl="1">
              <a:lnSpc>
                <a:spcPts val="2000"/>
              </a:lnSpc>
            </a:pPr>
            <a:r>
              <a:rPr lang="he-IL" sz="15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באשכול תעשייה והתיישבות, </a:t>
            </a:r>
            <a:r>
              <a:rPr lang="en-US" sz="15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BDO</a:t>
            </a:r>
            <a:endParaRPr lang="he-IL" sz="1500" dirty="0" smtClean="0">
              <a:solidFill>
                <a:schemeClr val="bg1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EA5494C-F10B-4350-92AB-E48369638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77" y="719260"/>
            <a:ext cx="5667966" cy="3047677"/>
          </a:xfrm>
          <a:prstGeom prst="rect">
            <a:avLst/>
          </a:prstGeom>
        </p:spPr>
      </p:pic>
      <p:pic>
        <p:nvPicPr>
          <p:cNvPr id="3" name="תמונה 2" descr="תמונה שמכילה מחסן&#10;&#10;התיאור נוצר באופן אוטומטי">
            <a:extLst>
              <a:ext uri="{FF2B5EF4-FFF2-40B4-BE49-F238E27FC236}">
                <a16:creationId xmlns:a16="http://schemas.microsoft.com/office/drawing/2014/main" id="{71168988-D8CA-4055-A10C-B11E91D0B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56" r="-1" b="7925"/>
          <a:stretch/>
        </p:blipFill>
        <p:spPr>
          <a:xfrm>
            <a:off x="154669" y="3177660"/>
            <a:ext cx="6539825" cy="351923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599C71C-3919-4DD3-AD14-20996762B173}"/>
              </a:ext>
            </a:extLst>
          </p:cNvPr>
          <p:cNvSpPr txBox="1"/>
          <p:nvPr/>
        </p:nvSpPr>
        <p:spPr>
          <a:xfrm>
            <a:off x="9887430" y="425391"/>
            <a:ext cx="2064201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מחקלאות מסורתית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2279DF2-3398-451D-9FB5-5583DC9953B2}"/>
              </a:ext>
            </a:extLst>
          </p:cNvPr>
          <p:cNvSpPr txBox="1"/>
          <p:nvPr/>
        </p:nvSpPr>
        <p:spPr>
          <a:xfrm>
            <a:off x="4031005" y="2660824"/>
            <a:ext cx="2064201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לתעשייה חקלאית</a:t>
            </a:r>
          </a:p>
        </p:txBody>
      </p:sp>
    </p:spTree>
    <p:extLst>
      <p:ext uri="{BB962C8B-B14F-4D97-AF65-F5344CB8AC3E}">
        <p14:creationId xmlns:p14="http://schemas.microsoft.com/office/powerpoint/2010/main" val="308538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איך מגדלים עגבניות - חדשות גיא">
            <a:extLst>
              <a:ext uri="{FF2B5EF4-FFF2-40B4-BE49-F238E27FC236}">
                <a16:creationId xmlns:a16="http://schemas.microsoft.com/office/drawing/2014/main" id="{F8A3EF40-3465-48AA-9E05-0F51055D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6" y="1066330"/>
            <a:ext cx="5601425" cy="31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המשטרה תפסיק לתת דוחות למשתמשי קנאביס רפואי על נהיגה בהשפעת סמים - כלכליסט">
            <a:extLst>
              <a:ext uri="{FF2B5EF4-FFF2-40B4-BE49-F238E27FC236}">
                <a16:creationId xmlns:a16="http://schemas.microsoft.com/office/drawing/2014/main" id="{913DA23A-2551-4077-A453-7CECE38C7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58" y="3564894"/>
            <a:ext cx="6095206" cy="304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2C09B41-99AB-4A8C-A9E6-BF1AED20228A}"/>
              </a:ext>
            </a:extLst>
          </p:cNvPr>
          <p:cNvSpPr txBox="1"/>
          <p:nvPr/>
        </p:nvSpPr>
        <p:spPr>
          <a:xfrm>
            <a:off x="3796427" y="576201"/>
            <a:ext cx="2064201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ממוצרי יסוד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1E29EE8-F6FC-454D-92B8-D6B2E747C638}"/>
              </a:ext>
            </a:extLst>
          </p:cNvPr>
          <p:cNvSpPr txBox="1"/>
          <p:nvPr/>
        </p:nvSpPr>
        <p:spPr>
          <a:xfrm>
            <a:off x="9604663" y="3060510"/>
            <a:ext cx="2064201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למוצרים עתירי ידע</a:t>
            </a:r>
          </a:p>
        </p:txBody>
      </p:sp>
    </p:spTree>
    <p:extLst>
      <p:ext uri="{BB962C8B-B14F-4D97-AF65-F5344CB8AC3E}">
        <p14:creationId xmlns:p14="http://schemas.microsoft.com/office/powerpoint/2010/main" val="4044696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5FA8DD0-FC9A-4A6D-8CA1-FF169650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1" y="953224"/>
            <a:ext cx="6029537" cy="350494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2F0F564-8A77-431C-89B8-06B93B31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80" y="2442466"/>
            <a:ext cx="5480619" cy="4089385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7769918-414B-4100-9D9A-A99BE2901E05}"/>
              </a:ext>
            </a:extLst>
          </p:cNvPr>
          <p:cNvSpPr txBox="1"/>
          <p:nvPr/>
        </p:nvSpPr>
        <p:spPr>
          <a:xfrm>
            <a:off x="4090700" y="547924"/>
            <a:ext cx="2123078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מחקלאות מסורתית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99D8FF7-0429-4CCD-B0F5-5A4F6F03F58B}"/>
              </a:ext>
            </a:extLst>
          </p:cNvPr>
          <p:cNvSpPr txBox="1"/>
          <p:nvPr/>
        </p:nvSpPr>
        <p:spPr>
          <a:xfrm>
            <a:off x="9587382" y="1972758"/>
            <a:ext cx="2123078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לתעשיית חלבון </a:t>
            </a:r>
          </a:p>
        </p:txBody>
      </p:sp>
    </p:spTree>
    <p:extLst>
      <p:ext uri="{BB962C8B-B14F-4D97-AF65-F5344CB8AC3E}">
        <p14:creationId xmlns:p14="http://schemas.microsoft.com/office/powerpoint/2010/main" val="227131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2718" y="1125538"/>
            <a:ext cx="9879662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he-IL" sz="28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איתור השקעה</a:t>
            </a:r>
          </a:p>
          <a:p>
            <a:pPr marL="457200" indent="-457200" algn="r" rtl="1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he-IL" sz="28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סכום ההשקעה (שווי)</a:t>
            </a:r>
          </a:p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he-IL" sz="28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כלים לבחינת השקעה</a:t>
            </a:r>
          </a:p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he-IL" sz="2800" b="1" dirty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שווי </a:t>
            </a:r>
            <a:r>
              <a:rPr lang="he-IL" sz="28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עסקה</a:t>
            </a:r>
          </a:p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he-IL" sz="28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אופן ביצוע ההשקעה</a:t>
            </a:r>
            <a:endParaRPr lang="he-IL" sz="2800" dirty="0"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Ø"/>
            </a:pPr>
            <a:endParaRPr lang="he-IL" sz="2800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 algn="r" rtl="1">
              <a:lnSpc>
                <a:spcPts val="4500"/>
              </a:lnSpc>
            </a:pPr>
            <a:endParaRPr lang="he-IL" sz="3200" b="1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1677619" y="502491"/>
            <a:ext cx="9879662" cy="61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45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השקעה</a:t>
            </a:r>
            <a:endParaRPr lang="he-IL" sz="3200" b="1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0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>
          <a:xfrm>
            <a:off x="-1" y="0"/>
            <a:ext cx="12190413" cy="6886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0413" cy="6886178"/>
          </a:xfrm>
          <a:prstGeom prst="rect">
            <a:avLst/>
          </a:prstGeom>
          <a:gradFill flip="none" rotWithShape="1">
            <a:gsLst>
              <a:gs pos="36140">
                <a:srgbClr val="E0A0AE">
                  <a:alpha val="80000"/>
                </a:srgbClr>
              </a:gs>
              <a:gs pos="0">
                <a:srgbClr val="FF376D">
                  <a:alpha val="97000"/>
                </a:srgbClr>
              </a:gs>
              <a:gs pos="58000">
                <a:srgbClr val="D3CECB">
                  <a:alpha val="55000"/>
                </a:srgbClr>
              </a:gs>
              <a:gs pos="100000">
                <a:srgbClr val="D3CECB">
                  <a:alpha val="4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6599262" y="2774980"/>
            <a:ext cx="4767094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5000"/>
              </a:lnSpc>
            </a:pPr>
            <a:r>
              <a:rPr lang="he-IL" sz="4800" b="1" smtClean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תודה רבה</a:t>
            </a:r>
            <a:endParaRPr lang="he-IL" sz="7200" b="1" smtClean="0">
              <a:solidFill>
                <a:schemeClr val="bg1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83554" y="3"/>
            <a:ext cx="161904" cy="1743600"/>
            <a:chOff x="10133346" y="3"/>
            <a:chExt cx="161904" cy="1743600"/>
          </a:xfrm>
          <a:solidFill>
            <a:schemeClr val="bg1"/>
          </a:solidFill>
        </p:grpSpPr>
        <p:grpSp>
          <p:nvGrpSpPr>
            <p:cNvPr id="9" name="Group 8"/>
            <p:cNvGrpSpPr/>
            <p:nvPr/>
          </p:nvGrpSpPr>
          <p:grpSpPr>
            <a:xfrm>
              <a:off x="10133346" y="3"/>
              <a:ext cx="161904" cy="1404036"/>
              <a:chOff x="514911" y="0"/>
              <a:chExt cx="121444" cy="1052783"/>
            </a:xfrm>
            <a:grpFill/>
          </p:grpSpPr>
          <p:sp>
            <p:nvSpPr>
              <p:cNvPr id="11" name="Freeform 12"/>
              <p:cNvSpPr>
                <a:spLocks noChangeAspect="1"/>
              </p:cNvSpPr>
              <p:nvPr userDrawn="1"/>
            </p:nvSpPr>
            <p:spPr bwMode="gray">
              <a:xfrm rot="10800000">
                <a:off x="514911" y="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12"/>
              <p:cNvSpPr>
                <a:spLocks noChangeAspect="1"/>
              </p:cNvSpPr>
              <p:nvPr userDrawn="1"/>
            </p:nvSpPr>
            <p:spPr bwMode="gray">
              <a:xfrm rot="10800000">
                <a:off x="514911" y="346868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2"/>
              <p:cNvSpPr>
                <a:spLocks noChangeAspect="1"/>
              </p:cNvSpPr>
              <p:nvPr userDrawn="1"/>
            </p:nvSpPr>
            <p:spPr bwMode="gray">
              <a:xfrm rot="10800000">
                <a:off x="514911" y="59082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Freeform 12"/>
            <p:cNvSpPr>
              <a:spLocks noChangeAspect="1"/>
            </p:cNvSpPr>
            <p:nvPr userDrawn="1"/>
          </p:nvSpPr>
          <p:spPr bwMode="gray">
            <a:xfrm rot="10800000">
              <a:off x="10133346" y="1127510"/>
              <a:ext cx="161904" cy="61609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91427" tIns="45714" rIns="91427" bIns="45714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092439" y="4296457"/>
            <a:ext cx="161904" cy="2575692"/>
            <a:chOff x="10142231" y="4296457"/>
            <a:chExt cx="161904" cy="2575692"/>
          </a:xfrm>
          <a:solidFill>
            <a:schemeClr val="bg1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10142231" y="4740912"/>
              <a:ext cx="161904" cy="2131237"/>
              <a:chOff x="9626415" y="4740912"/>
              <a:chExt cx="161904" cy="2131237"/>
            </a:xfrm>
            <a:grpFill/>
          </p:grpSpPr>
          <p:grpSp>
            <p:nvGrpSpPr>
              <p:cNvPr id="22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31" name="Freeform 30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9626415" y="4740912"/>
                <a:ext cx="161904" cy="2131237"/>
                <a:chOff x="2071115" y="4740912"/>
                <a:chExt cx="161904" cy="2131237"/>
              </a:xfrm>
              <a:grpFill/>
            </p:grpSpPr>
            <p:grpSp>
              <p:nvGrpSpPr>
                <p:cNvPr id="24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28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0" name="Freeform 29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5" name="Group 3"/>
                <p:cNvGrpSpPr/>
                <p:nvPr/>
              </p:nvGrpSpPr>
              <p:grpSpPr>
                <a:xfrm>
                  <a:off x="2071115" y="4740912"/>
                  <a:ext cx="161904" cy="781940"/>
                  <a:chOff x="513955" y="4561944"/>
                  <a:chExt cx="121444" cy="586319"/>
                </a:xfrm>
                <a:grpFill/>
              </p:grpSpPr>
              <p:sp>
                <p:nvSpPr>
                  <p:cNvPr id="26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6" name="Group 15"/>
            <p:cNvGrpSpPr/>
            <p:nvPr/>
          </p:nvGrpSpPr>
          <p:grpSpPr>
            <a:xfrm>
              <a:off x="10142231" y="4296457"/>
              <a:ext cx="161904" cy="1552791"/>
              <a:chOff x="9626415" y="5319358"/>
              <a:chExt cx="161904" cy="1552791"/>
            </a:xfrm>
            <a:grpFill/>
          </p:grpSpPr>
          <p:sp>
            <p:nvSpPr>
              <p:cNvPr id="17" name="Freeform 16"/>
              <p:cNvSpPr>
                <a:spLocks noChangeAspect="1"/>
              </p:cNvSpPr>
              <p:nvPr userDrawn="1"/>
            </p:nvSpPr>
            <p:spPr bwMode="gray">
              <a:xfrm>
                <a:off x="9626415" y="5319358"/>
                <a:ext cx="161904" cy="616094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8" name="Group 3"/>
              <p:cNvGrpSpPr/>
              <p:nvPr/>
            </p:nvGrpSpPr>
            <p:grpSpPr>
              <a:xfrm>
                <a:off x="9626415" y="5782163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19" name="Freeform 18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2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891857"/>
            <a:ext cx="2298643" cy="102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5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2718" y="1125538"/>
            <a:ext cx="9879662" cy="119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4500"/>
              </a:lnSpc>
            </a:pPr>
            <a:r>
              <a:rPr lang="he-IL" sz="3200" b="1" dirty="0" err="1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אגריטק</a:t>
            </a:r>
            <a:r>
              <a:rPr lang="he-IL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 </a:t>
            </a:r>
            <a:r>
              <a:rPr lang="he-IL" sz="3200" b="1" dirty="0" err="1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פודטק</a:t>
            </a:r>
            <a:r>
              <a:rPr lang="he-IL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</a:p>
          <a:p>
            <a:pPr algn="ctr" rtl="1">
              <a:lnSpc>
                <a:spcPts val="45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רקע </a:t>
            </a:r>
            <a:endParaRPr lang="he-IL" sz="3200" b="1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07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2718" y="549474"/>
            <a:ext cx="9879662" cy="61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45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אגרוטק</a:t>
            </a:r>
            <a:endParaRPr lang="he-IL" sz="3200" b="1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86397" y="1557586"/>
            <a:ext cx="1959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קנאביס </a:t>
            </a: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רפואי</a:t>
            </a:r>
            <a:endParaRPr lang="he-IL" sz="2400" b="1" dirty="0"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69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87499"/>
              </p:ext>
            </p:extLst>
          </p:nvPr>
        </p:nvGraphicFramePr>
        <p:xfrm>
          <a:off x="2074788" y="1701602"/>
          <a:ext cx="8115469" cy="455582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22411">
                  <a:extLst>
                    <a:ext uri="{9D8B030D-6E8A-4147-A177-3AD203B41FA5}">
                      <a16:colId xmlns:a16="http://schemas.microsoft.com/office/drawing/2014/main" val="2469905465"/>
                    </a:ext>
                  </a:extLst>
                </a:gridCol>
                <a:gridCol w="1098843">
                  <a:extLst>
                    <a:ext uri="{9D8B030D-6E8A-4147-A177-3AD203B41FA5}">
                      <a16:colId xmlns:a16="http://schemas.microsoft.com/office/drawing/2014/main" val="3152386624"/>
                    </a:ext>
                  </a:extLst>
                </a:gridCol>
                <a:gridCol w="1098843">
                  <a:extLst>
                    <a:ext uri="{9D8B030D-6E8A-4147-A177-3AD203B41FA5}">
                      <a16:colId xmlns:a16="http://schemas.microsoft.com/office/drawing/2014/main" val="174578285"/>
                    </a:ext>
                  </a:extLst>
                </a:gridCol>
                <a:gridCol w="1098843">
                  <a:extLst>
                    <a:ext uri="{9D8B030D-6E8A-4147-A177-3AD203B41FA5}">
                      <a16:colId xmlns:a16="http://schemas.microsoft.com/office/drawing/2014/main" val="2955940784"/>
                    </a:ext>
                  </a:extLst>
                </a:gridCol>
                <a:gridCol w="1098843">
                  <a:extLst>
                    <a:ext uri="{9D8B030D-6E8A-4147-A177-3AD203B41FA5}">
                      <a16:colId xmlns:a16="http://schemas.microsoft.com/office/drawing/2014/main" val="2679754647"/>
                    </a:ext>
                  </a:extLst>
                </a:gridCol>
                <a:gridCol w="1098843">
                  <a:extLst>
                    <a:ext uri="{9D8B030D-6E8A-4147-A177-3AD203B41FA5}">
                      <a16:colId xmlns:a16="http://schemas.microsoft.com/office/drawing/2014/main" val="111358601"/>
                    </a:ext>
                  </a:extLst>
                </a:gridCol>
                <a:gridCol w="1098843">
                  <a:extLst>
                    <a:ext uri="{9D8B030D-6E8A-4147-A177-3AD203B41FA5}">
                      <a16:colId xmlns:a16="http://schemas.microsoft.com/office/drawing/2014/main" val="1850161262"/>
                    </a:ext>
                  </a:extLst>
                </a:gridCol>
              </a:tblGrid>
              <a:tr h="379646">
                <a:tc>
                  <a:txBody>
                    <a:bodyPr/>
                    <a:lstStyle/>
                    <a:p>
                      <a:pPr algn="ctr" rtl="1">
                        <a:lnSpc>
                          <a:spcPts val="2200"/>
                        </a:lnSpc>
                      </a:pPr>
                      <a:r>
                        <a:rPr lang="he-IL" sz="1400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חברות</a:t>
                      </a:r>
                      <a:endParaRPr lang="he-IL" sz="14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14" marB="45714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00"/>
                        </a:lnSpc>
                      </a:pPr>
                      <a:r>
                        <a:rPr lang="he-IL" sz="1400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28/06/2018</a:t>
                      </a:r>
                      <a:endParaRPr lang="he-IL" sz="14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14" marB="45714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00"/>
                        </a:lnSpc>
                      </a:pPr>
                      <a:r>
                        <a:rPr lang="he-IL" sz="1400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31/12/2018</a:t>
                      </a:r>
                      <a:endParaRPr lang="he-IL" sz="14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14" marB="45714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00"/>
                        </a:lnSpc>
                      </a:pPr>
                      <a:r>
                        <a:rPr lang="he-IL" sz="1400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30/06/2019</a:t>
                      </a:r>
                      <a:endParaRPr lang="he-IL" sz="14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14" marB="45714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00"/>
                        </a:lnSpc>
                      </a:pPr>
                      <a:r>
                        <a:rPr lang="he-IL" sz="1400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31/12/2019</a:t>
                      </a:r>
                      <a:endParaRPr lang="he-IL" sz="14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14" marB="45714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00"/>
                        </a:lnSpc>
                      </a:pPr>
                      <a:r>
                        <a:rPr lang="he-IL" sz="1400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30/06/2020</a:t>
                      </a:r>
                      <a:endParaRPr lang="he-IL" sz="14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14" marB="45714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00"/>
                        </a:lnSpc>
                      </a:pPr>
                      <a:r>
                        <a:rPr lang="he-IL" sz="1400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31/12/2021</a:t>
                      </a:r>
                      <a:endParaRPr lang="he-IL" sz="14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14" marB="45714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757752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קנאשור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92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84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69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76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75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534719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קנביט</a:t>
                      </a: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47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253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228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194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188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00949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אינטלקנה</a:t>
                      </a: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59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169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70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68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114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754645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אינטרקיור</a:t>
                      </a: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417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764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404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417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440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48167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פארמוקאן</a:t>
                      </a: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207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174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142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133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569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פנקסיה</a:t>
                      </a: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55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60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266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297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316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050931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שיח </a:t>
                      </a: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235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62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274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227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231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13496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טוגדר</a:t>
                      </a: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      </a:t>
                      </a:r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375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235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207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179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151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136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976538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יוניבו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        </a:t>
                      </a:r>
                      <a:r>
                        <a:rPr lang="he-IL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19 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34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96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81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80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189116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מדיוי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    </a:t>
                      </a:r>
                      <a:r>
                        <a:rPr lang="he-IL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100 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87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19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88195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קאנומד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28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45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21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64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93 </a:t>
                      </a:r>
                      <a:endParaRPr lang="he-IL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155843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שווי חברות נסחרות</a:t>
                      </a:r>
                      <a:endParaRPr lang="he-IL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494</a:t>
                      </a:r>
                      <a:endParaRPr lang="he-IL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1,324</a:t>
                      </a:r>
                      <a:endParaRPr lang="he-IL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2,011</a:t>
                      </a:r>
                      <a:endParaRPr lang="he-IL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1,785</a:t>
                      </a:r>
                      <a:endParaRPr lang="he-IL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1,727</a:t>
                      </a:r>
                      <a:endParaRPr lang="he-IL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1,821</a:t>
                      </a:r>
                      <a:endParaRPr lang="he-IL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69193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306356"/>
            <a:ext cx="12265047" cy="1125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he-IL" sz="4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רקע</a:t>
            </a:r>
            <a:r>
              <a:rPr lang="en-US" sz="4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he-IL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שוק הקנאביס – </a:t>
            </a:r>
            <a:r>
              <a:rPr lang="he-IL" sz="32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במיליוני ש"ח</a:t>
            </a:r>
            <a:endParaRPr lang="he-IL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2718" y="549474"/>
            <a:ext cx="9879662" cy="61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45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אגרוטק</a:t>
            </a:r>
            <a:endParaRPr lang="he-IL" sz="3200" b="1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0750" y="1557586"/>
            <a:ext cx="9354837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טכנולוגיה חקלאית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err="1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רחפנים</a:t>
            </a: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משולבים בחקלאות</a:t>
            </a:r>
            <a:r>
              <a:rPr lang="he-IL" sz="2400" b="1" dirty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-  ריסוס שדה, זיהוי מזיקים וביצוע קטיף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גידול תעשייתי - גידול </a:t>
            </a:r>
            <a:r>
              <a:rPr lang="he-IL" sz="2400" b="1" dirty="0" err="1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אירופוני</a:t>
            </a: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, גידול </a:t>
            </a:r>
            <a:r>
              <a:rPr lang="he-IL" sz="2400" b="1" dirty="0" err="1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ורטיקליו</a:t>
            </a:r>
            <a:endParaRPr lang="he-IL" sz="2400" b="1" dirty="0" smtClean="0"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גידולים </a:t>
            </a: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בחממות במתקני </a:t>
            </a:r>
            <a:r>
              <a:rPr lang="he-IL" sz="2400" b="1" dirty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גידול – </a:t>
            </a:r>
            <a:r>
              <a:rPr lang="he-IL" sz="2400" b="1" dirty="0" err="1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אינדור</a:t>
            </a:r>
            <a:endParaRPr lang="he-IL" sz="2400" b="1" dirty="0" smtClean="0"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הדברה אורגנית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כלים חקלאיים שמבצעים עבודה אוטומטית</a:t>
            </a: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endParaRPr lang="he-IL" sz="2400" b="1" dirty="0" smtClean="0"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79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2718" y="1125538"/>
            <a:ext cx="9879662" cy="61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4500"/>
              </a:lnSpc>
            </a:pPr>
            <a:r>
              <a:rPr lang="he-IL" sz="3200" b="1" dirty="0" err="1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פודטק</a:t>
            </a:r>
            <a:endParaRPr lang="he-IL" sz="3200" b="1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82247" y="2211660"/>
            <a:ext cx="3935693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טכנולוגיה בתעשיית המזון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תחליפי שמרים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תחליפי בשר, עוף דגים 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תחליפי חלב</a:t>
            </a: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תחליף דבש</a:t>
            </a: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חלבונים – חרגולים, אפונה </a:t>
            </a:r>
            <a:r>
              <a:rPr lang="he-IL" sz="2400" b="1" dirty="0" err="1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וכו</a:t>
            </a:r>
            <a:endParaRPr lang="he-IL" sz="2400" b="1" dirty="0" smtClean="0"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>
              <a:lnSpc>
                <a:spcPts val="2400"/>
              </a:lnSpc>
              <a:spcBef>
                <a:spcPts val="2000"/>
              </a:spcBef>
              <a:buClr>
                <a:srgbClr val="ED1A3B"/>
              </a:buClr>
            </a:pPr>
            <a:r>
              <a:rPr lang="he-IL" sz="2400" b="1" dirty="0" smtClean="0"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מזון מהים</a:t>
            </a:r>
            <a:endParaRPr lang="he-IL" sz="2400" b="1" dirty="0" smtClean="0"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045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70433"/>
              </p:ext>
            </p:extLst>
          </p:nvPr>
        </p:nvGraphicFramePr>
        <p:xfrm>
          <a:off x="2278782" y="1557586"/>
          <a:ext cx="8101752" cy="4937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19605">
                  <a:extLst>
                    <a:ext uri="{9D8B030D-6E8A-4147-A177-3AD203B41FA5}">
                      <a16:colId xmlns:a16="http://schemas.microsoft.com/office/drawing/2014/main" val="1583471653"/>
                    </a:ext>
                  </a:extLst>
                </a:gridCol>
                <a:gridCol w="2794317">
                  <a:extLst>
                    <a:ext uri="{9D8B030D-6E8A-4147-A177-3AD203B41FA5}">
                      <a16:colId xmlns:a16="http://schemas.microsoft.com/office/drawing/2014/main" val="2886568617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357850466"/>
                    </a:ext>
                  </a:extLst>
                </a:gridCol>
                <a:gridCol w="1762442">
                  <a:extLst>
                    <a:ext uri="{9D8B030D-6E8A-4147-A177-3AD203B41FA5}">
                      <a16:colId xmlns:a16="http://schemas.microsoft.com/office/drawing/2014/main" val="1267479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סוג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שווי מיליון שח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65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מילניום פוד 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חברת השקעות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פודטק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98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0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סבוריט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תחליפי</a:t>
                      </a:r>
                      <a:r>
                        <a:rPr lang="he-IL" baseline="0" dirty="0" smtClean="0"/>
                        <a:t> בשר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פודטק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321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977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מיט 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תחליפי בשר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פודטק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289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4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ביומילק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תחליפי חלב – חלב</a:t>
                      </a:r>
                      <a:r>
                        <a:rPr lang="he-IL" baseline="0" dirty="0" smtClean="0"/>
                        <a:t> אם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פודטק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84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66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רימילק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08843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dirty="0" smtClean="0"/>
                        <a:t>תחליפי חלב – חלב</a:t>
                      </a:r>
                      <a:r>
                        <a:rPr lang="he-IL" baseline="0" dirty="0" smtClean="0"/>
                        <a:t> אם</a:t>
                      </a:r>
                      <a:endParaRPr lang="he-I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פודטק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40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56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תבל </a:t>
                      </a:r>
                      <a:r>
                        <a:rPr lang="he-IL" dirty="0" err="1" smtClean="0"/>
                        <a:t>אירובוטיקס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קטיף</a:t>
                      </a:r>
                      <a:r>
                        <a:rPr lang="he-IL" baseline="0" dirty="0" smtClean="0"/>
                        <a:t> </a:t>
                      </a:r>
                      <a:r>
                        <a:rPr lang="he-IL" baseline="0" dirty="0" err="1" smtClean="0"/>
                        <a:t>רחפנים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אגרוטק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150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712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אינפנימר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גידול ורטיקאלי + קנאביס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אגרוטק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30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79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סמארט</a:t>
                      </a:r>
                      <a:r>
                        <a:rPr lang="he-IL" dirty="0" smtClean="0"/>
                        <a:t> אגרו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חברת השקעות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אגרוטק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20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37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פלנטראק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אכרוטק</a:t>
                      </a:r>
                      <a:r>
                        <a:rPr lang="he-IL" dirty="0" smtClean="0"/>
                        <a:t> – השבחת גנים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60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057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נקטפארם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חלבונים - שמרים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err="1" smtClean="0"/>
                        <a:t>פטדטק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80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515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סה"כ שווי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1,172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899"/>
                  </a:ext>
                </a:extLst>
              </a:tr>
            </a:tbl>
          </a:graphicData>
        </a:graphic>
      </p:graphicFrame>
      <p:sp>
        <p:nvSpPr>
          <p:cNvPr id="4" name="Rectangle 6"/>
          <p:cNvSpPr/>
          <p:nvPr/>
        </p:nvSpPr>
        <p:spPr>
          <a:xfrm>
            <a:off x="-817562" y="621482"/>
            <a:ext cx="9879662" cy="61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45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חברות מובילות – שוק הון 2020-2021</a:t>
            </a:r>
            <a:endParaRPr lang="he-IL" sz="3200" b="1" dirty="0" smtClean="0">
              <a:solidFill>
                <a:srgbClr val="FF0000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4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75FC934-F0BC-41BF-A7BF-EB42E8C342D3}"/>
              </a:ext>
            </a:extLst>
          </p:cNvPr>
          <p:cNvSpPr txBox="1"/>
          <p:nvPr/>
        </p:nvSpPr>
        <p:spPr>
          <a:xfrm>
            <a:off x="7405773" y="1391810"/>
            <a:ext cx="3356942" cy="4616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/>
              <a:t>משאבים בעודף בקיבוצים</a:t>
            </a:r>
          </a:p>
        </p:txBody>
      </p:sp>
      <p:pic>
        <p:nvPicPr>
          <p:cNvPr id="5122" name="Picture 2" descr="שינוי תוכנית בינוי (תב&quot;ע) תוך כדי הליך רישוי - הגשת בקשה להיתר בניה - אפרת  מאירי - אדריכלות ישראלית">
            <a:extLst>
              <a:ext uri="{FF2B5EF4-FFF2-40B4-BE49-F238E27FC236}">
                <a16:creationId xmlns:a16="http://schemas.microsoft.com/office/drawing/2014/main" id="{9BF26076-F271-46E1-9D18-FBB34EC6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83" y="3971096"/>
            <a:ext cx="2857128" cy="28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97C0351-B0CA-4B4B-8E89-88CA8775AED4}"/>
              </a:ext>
            </a:extLst>
          </p:cNvPr>
          <p:cNvSpPr txBox="1"/>
          <p:nvPr/>
        </p:nvSpPr>
        <p:spPr>
          <a:xfrm>
            <a:off x="9084244" y="3510506"/>
            <a:ext cx="2535480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זכויות ושימושים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6864850-6DDF-4BB3-90DB-7A882AF4A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462" y="3971095"/>
            <a:ext cx="4859792" cy="273363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E5035CB-3E5E-4043-9F9A-EA3C7BD4B544}"/>
              </a:ext>
            </a:extLst>
          </p:cNvPr>
          <p:cNvSpPr txBox="1"/>
          <p:nvPr/>
        </p:nvSpPr>
        <p:spPr>
          <a:xfrm>
            <a:off x="4827466" y="3429794"/>
            <a:ext cx="2535480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הון להשקעות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2AEFE40-0C56-4D59-B36C-AD164CABB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38" y="3971095"/>
            <a:ext cx="3411024" cy="2838078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F94587F-53DE-404C-8E72-EE3F86F9C293}"/>
              </a:ext>
            </a:extLst>
          </p:cNvPr>
          <p:cNvSpPr txBox="1"/>
          <p:nvPr/>
        </p:nvSpPr>
        <p:spPr>
          <a:xfrm>
            <a:off x="563710" y="3429794"/>
            <a:ext cx="2535480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תשתיות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941AE84-7E94-44C0-A7E5-A094A5D19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818" y="567147"/>
            <a:ext cx="3828890" cy="2572536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AECE669-BED4-4808-996B-C337BEF0D8F2}"/>
              </a:ext>
            </a:extLst>
          </p:cNvPr>
          <p:cNvSpPr txBox="1"/>
          <p:nvPr/>
        </p:nvSpPr>
        <p:spPr>
          <a:xfrm>
            <a:off x="2569522" y="154860"/>
            <a:ext cx="2535480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קרקעות</a:t>
            </a:r>
          </a:p>
        </p:txBody>
      </p:sp>
    </p:spTree>
    <p:extLst>
      <p:ext uri="{BB962C8B-B14F-4D97-AF65-F5344CB8AC3E}">
        <p14:creationId xmlns:p14="http://schemas.microsoft.com/office/powerpoint/2010/main" val="216145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B4B24DE-2B56-4469-AF96-6A5AB15F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625" y="1135052"/>
            <a:ext cx="3996079" cy="2460086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1054DA2-FBAE-4A47-885F-3C7C1073E001}"/>
              </a:ext>
            </a:extLst>
          </p:cNvPr>
          <p:cNvSpPr txBox="1"/>
          <p:nvPr/>
        </p:nvSpPr>
        <p:spPr>
          <a:xfrm>
            <a:off x="3999452" y="57008"/>
            <a:ext cx="3814934" cy="4616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/>
              <a:t>המאבק על הכסף בקיבוצים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699B3B2-0AAC-4CCD-AB67-5B0F1475EDE0}"/>
              </a:ext>
            </a:extLst>
          </p:cNvPr>
          <p:cNvSpPr txBox="1"/>
          <p:nvPr/>
        </p:nvSpPr>
        <p:spPr>
          <a:xfrm>
            <a:off x="8298508" y="766870"/>
            <a:ext cx="3739195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כיסוי החוב האקטוארי והגדלת הפנסיה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F9251D0-E702-445B-9945-E55D4FFB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84" y="1061954"/>
            <a:ext cx="3680551" cy="2454899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605E329-6FB6-4776-AA42-2AE7EADA61BC}"/>
              </a:ext>
            </a:extLst>
          </p:cNvPr>
          <p:cNvSpPr txBox="1"/>
          <p:nvPr/>
        </p:nvSpPr>
        <p:spPr>
          <a:xfrm>
            <a:off x="5327895" y="3728808"/>
            <a:ext cx="3743438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השקעות בעסקים חדשים</a:t>
            </a:r>
          </a:p>
        </p:txBody>
      </p:sp>
      <p:pic>
        <p:nvPicPr>
          <p:cNvPr id="7170" name="Picture 2" descr="תשתיות | פורטל רשויות מקומיות | רשויות - הפורטל הישראלי לרשויות המקומיות">
            <a:extLst>
              <a:ext uri="{FF2B5EF4-FFF2-40B4-BE49-F238E27FC236}">
                <a16:creationId xmlns:a16="http://schemas.microsoft.com/office/drawing/2014/main" id="{89C81141-BD23-4CEC-852B-0E759977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6" y="4141932"/>
            <a:ext cx="3922228" cy="25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F8AE0FA-EDC6-499B-8723-0E3214FBC220}"/>
              </a:ext>
            </a:extLst>
          </p:cNvPr>
          <p:cNvSpPr txBox="1"/>
          <p:nvPr/>
        </p:nvSpPr>
        <p:spPr>
          <a:xfrm>
            <a:off x="495570" y="3729777"/>
            <a:ext cx="2410151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שיקום תשתיות ישנות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A018991-2246-461E-A2B9-BA0CD519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088" y="4141931"/>
            <a:ext cx="4163052" cy="251104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0E425B0-945D-4FF2-8B2A-703FBE27C960}"/>
              </a:ext>
            </a:extLst>
          </p:cNvPr>
          <p:cNvSpPr txBox="1"/>
          <p:nvPr/>
        </p:nvSpPr>
        <p:spPr>
          <a:xfrm>
            <a:off x="2001183" y="656079"/>
            <a:ext cx="3905735" cy="369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חלוקת הכסף לחברים הוותיקים והחדשים</a:t>
            </a:r>
          </a:p>
        </p:txBody>
      </p:sp>
    </p:spTree>
    <p:extLst>
      <p:ext uri="{BB962C8B-B14F-4D97-AF65-F5344CB8AC3E}">
        <p14:creationId xmlns:p14="http://schemas.microsoft.com/office/powerpoint/2010/main" val="56151253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9227</TotalTime>
  <Words>331</Words>
  <Application>Microsoft Office PowerPoint</Application>
  <PresentationFormat>מותאם אישית</PresentationFormat>
  <Paragraphs>183</Paragraphs>
  <Slides>14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1" baseType="lpstr">
      <vt:lpstr>Arial</vt:lpstr>
      <vt:lpstr>Calibri</vt:lpstr>
      <vt:lpstr>Segoe UI Semilight</vt:lpstr>
      <vt:lpstr>Tahoma</vt:lpstr>
      <vt:lpstr>Times New Roman</vt:lpstr>
      <vt:lpstr>Wingdings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BDO Ziv 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michaly</dc:creator>
  <cp:lastModifiedBy>Doron Arami</cp:lastModifiedBy>
  <cp:revision>695</cp:revision>
  <cp:lastPrinted>2017-09-11T17:32:06Z</cp:lastPrinted>
  <dcterms:created xsi:type="dcterms:W3CDTF">2009-12-14T14:07:27Z</dcterms:created>
  <dcterms:modified xsi:type="dcterms:W3CDTF">2021-01-25T15:52:14Z</dcterms:modified>
</cp:coreProperties>
</file>